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3"/>
  </p:notesMasterIdLst>
  <p:handoutMasterIdLst>
    <p:handoutMasterId r:id="rId14"/>
  </p:handoutMasterIdLst>
  <p:sldIdLst>
    <p:sldId id="2831" r:id="rId3"/>
    <p:sldId id="2839" r:id="rId4"/>
    <p:sldId id="2816" r:id="rId5"/>
    <p:sldId id="2821" r:id="rId6"/>
    <p:sldId id="2838" r:id="rId7"/>
    <p:sldId id="2837" r:id="rId8"/>
    <p:sldId id="2844" r:id="rId9"/>
    <p:sldId id="2841" r:id="rId10"/>
    <p:sldId id="2842" r:id="rId11"/>
    <p:sldId id="2843" r:id="rId1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1" autoAdjust="0"/>
    <p:restoredTop sz="88889" autoAdjust="0"/>
  </p:normalViewPr>
  <p:slideViewPr>
    <p:cSldViewPr>
      <p:cViewPr varScale="1">
        <p:scale>
          <a:sx n="67" d="100"/>
          <a:sy n="67" d="100"/>
        </p:scale>
        <p:origin x="131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1438" cy="464979"/>
          </a:xfrm>
          <a:prstGeom prst="rect">
            <a:avLst/>
          </a:prstGeom>
        </p:spPr>
        <p:txBody>
          <a:bodyPr vert="horz" lIns="91411" tIns="45705" rIns="91411" bIns="45705" rtlCol="0"/>
          <a:lstStyle>
            <a:lvl1pPr algn="l">
              <a:defRPr sz="1200"/>
            </a:lvl1pPr>
          </a:lstStyle>
          <a:p>
            <a:endParaRPr lang="en-US" dirty="0"/>
          </a:p>
        </p:txBody>
      </p:sp>
      <p:sp>
        <p:nvSpPr>
          <p:cNvPr id="3" name="Date Placeholder 2"/>
          <p:cNvSpPr>
            <a:spLocks noGrp="1"/>
          </p:cNvSpPr>
          <p:nvPr>
            <p:ph type="dt" sz="quarter" idx="1"/>
          </p:nvPr>
        </p:nvSpPr>
        <p:spPr>
          <a:xfrm>
            <a:off x="3976902" y="2"/>
            <a:ext cx="3041438" cy="464979"/>
          </a:xfrm>
          <a:prstGeom prst="rect">
            <a:avLst/>
          </a:prstGeom>
        </p:spPr>
        <p:txBody>
          <a:bodyPr vert="horz" lIns="91411" tIns="45705" rIns="91411" bIns="45705" rtlCol="0"/>
          <a:lstStyle>
            <a:lvl1pPr algn="r">
              <a:defRPr sz="1200"/>
            </a:lvl1pPr>
          </a:lstStyle>
          <a:p>
            <a:fld id="{6445809D-CB4C-42A9-BEC7-79B3A2A1F62A}" type="datetimeFigureOut">
              <a:rPr lang="en-US" smtClean="0"/>
              <a:t>11/30/2020</a:t>
            </a:fld>
            <a:endParaRPr lang="en-US" dirty="0"/>
          </a:p>
        </p:txBody>
      </p:sp>
      <p:sp>
        <p:nvSpPr>
          <p:cNvPr id="4" name="Footer Placeholder 3"/>
          <p:cNvSpPr>
            <a:spLocks noGrp="1"/>
          </p:cNvSpPr>
          <p:nvPr>
            <p:ph type="ftr" sz="quarter" idx="2"/>
          </p:nvPr>
        </p:nvSpPr>
        <p:spPr>
          <a:xfrm>
            <a:off x="4" y="8839361"/>
            <a:ext cx="3041438" cy="464979"/>
          </a:xfrm>
          <a:prstGeom prst="rect">
            <a:avLst/>
          </a:prstGeom>
        </p:spPr>
        <p:txBody>
          <a:bodyPr vert="horz" lIns="91411" tIns="45705" rIns="91411" bIns="457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902" y="8839361"/>
            <a:ext cx="3041438" cy="464979"/>
          </a:xfrm>
          <a:prstGeom prst="rect">
            <a:avLst/>
          </a:prstGeom>
        </p:spPr>
        <p:txBody>
          <a:bodyPr vert="horz" lIns="91411" tIns="45705" rIns="91411" bIns="45705" rtlCol="0" anchor="b"/>
          <a:lstStyle>
            <a:lvl1pPr algn="r">
              <a:defRPr sz="1200"/>
            </a:lvl1pPr>
          </a:lstStyle>
          <a:p>
            <a:fld id="{4FDE6DF0-DF4B-4C6F-93E9-A7675ADF8AB5}" type="slidenum">
              <a:rPr lang="en-US" smtClean="0"/>
              <a:t>‹#›</a:t>
            </a:fld>
            <a:endParaRPr lang="en-US" dirty="0"/>
          </a:p>
        </p:txBody>
      </p:sp>
    </p:spTree>
    <p:extLst>
      <p:ext uri="{BB962C8B-B14F-4D97-AF65-F5344CB8AC3E}">
        <p14:creationId xmlns:p14="http://schemas.microsoft.com/office/powerpoint/2010/main" val="377999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9" cy="465298"/>
          </a:xfrm>
          <a:prstGeom prst="rect">
            <a:avLst/>
          </a:prstGeom>
        </p:spPr>
        <p:txBody>
          <a:bodyPr vert="horz" lIns="93257" tIns="46630" rIns="93257" bIns="46630" rtlCol="0"/>
          <a:lstStyle>
            <a:lvl1pPr algn="l">
              <a:defRPr sz="1200"/>
            </a:lvl1pPr>
          </a:lstStyle>
          <a:p>
            <a:endParaRPr lang="en-US" dirty="0"/>
          </a:p>
        </p:txBody>
      </p:sp>
      <p:sp>
        <p:nvSpPr>
          <p:cNvPr id="3" name="Date Placeholder 2"/>
          <p:cNvSpPr>
            <a:spLocks noGrp="1"/>
          </p:cNvSpPr>
          <p:nvPr>
            <p:ph type="dt" idx="1"/>
          </p:nvPr>
        </p:nvSpPr>
        <p:spPr>
          <a:xfrm>
            <a:off x="3976334" y="1"/>
            <a:ext cx="3041969" cy="465298"/>
          </a:xfrm>
          <a:prstGeom prst="rect">
            <a:avLst/>
          </a:prstGeom>
        </p:spPr>
        <p:txBody>
          <a:bodyPr vert="horz" lIns="93257" tIns="46630" rIns="93257" bIns="46630" rtlCol="0"/>
          <a:lstStyle>
            <a:lvl1pPr algn="r">
              <a:defRPr sz="1200"/>
            </a:lvl1pPr>
          </a:lstStyle>
          <a:p>
            <a:fld id="{683E3407-8D41-445C-A4F8-6F695ADA5C2B}" type="datetimeFigureOut">
              <a:rPr lang="en-US" smtClean="0"/>
              <a:t>11/30/2020</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57" tIns="46630" rIns="93257" bIns="46630" rtlCol="0" anchor="ctr"/>
          <a:lstStyle/>
          <a:p>
            <a:endParaRPr lang="en-US" dirty="0"/>
          </a:p>
        </p:txBody>
      </p:sp>
      <p:sp>
        <p:nvSpPr>
          <p:cNvPr id="5" name="Notes Placeholder 4"/>
          <p:cNvSpPr>
            <a:spLocks noGrp="1"/>
          </p:cNvSpPr>
          <p:nvPr>
            <p:ph type="body" sz="quarter" idx="3"/>
          </p:nvPr>
        </p:nvSpPr>
        <p:spPr>
          <a:xfrm>
            <a:off x="701993" y="4420316"/>
            <a:ext cx="5615940" cy="4187668"/>
          </a:xfrm>
          <a:prstGeom prst="rect">
            <a:avLst/>
          </a:prstGeom>
        </p:spPr>
        <p:txBody>
          <a:bodyPr vert="horz" lIns="93257" tIns="46630" rIns="93257" bIns="466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9" cy="465298"/>
          </a:xfrm>
          <a:prstGeom prst="rect">
            <a:avLst/>
          </a:prstGeom>
        </p:spPr>
        <p:txBody>
          <a:bodyPr vert="horz" lIns="93257" tIns="46630" rIns="93257" bIns="466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4"/>
            <a:ext cx="3041969" cy="465298"/>
          </a:xfrm>
          <a:prstGeom prst="rect">
            <a:avLst/>
          </a:prstGeom>
        </p:spPr>
        <p:txBody>
          <a:bodyPr vert="horz" lIns="93257" tIns="46630" rIns="93257" bIns="46630" rtlCol="0" anchor="b"/>
          <a:lstStyle>
            <a:lvl1pPr algn="r">
              <a:defRPr sz="1200"/>
            </a:lvl1pPr>
          </a:lstStyle>
          <a:p>
            <a:fld id="{BEAC0E33-247E-4031-838A-17C9E6B82702}" type="slidenum">
              <a:rPr lang="en-US" smtClean="0"/>
              <a:t>‹#›</a:t>
            </a:fld>
            <a:endParaRPr lang="en-US" dirty="0"/>
          </a:p>
        </p:txBody>
      </p:sp>
    </p:spTree>
    <p:extLst>
      <p:ext uri="{BB962C8B-B14F-4D97-AF65-F5344CB8AC3E}">
        <p14:creationId xmlns:p14="http://schemas.microsoft.com/office/powerpoint/2010/main" val="33267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1219200" y="169068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dirty="0">
                <a:cs typeface="+mn-cs"/>
              </a:rPr>
              <a:t>A presentation on</a:t>
            </a:r>
          </a:p>
        </p:txBody>
      </p:sp>
      <p:sp>
        <p:nvSpPr>
          <p:cNvPr id="3074" name="Rectangle 2"/>
          <p:cNvSpPr>
            <a:spLocks noGrp="1" noChangeArrowheads="1"/>
          </p:cNvSpPr>
          <p:nvPr>
            <p:ph type="ctrTitle"/>
          </p:nvPr>
        </p:nvSpPr>
        <p:spPr>
          <a:xfrm>
            <a:off x="1219200" y="1752600"/>
            <a:ext cx="7239000" cy="1470025"/>
          </a:xfrm>
        </p:spPr>
        <p:txBody>
          <a:bodyPr/>
          <a:lstStyle>
            <a:lvl1pPr>
              <a:defRPr sz="3200"/>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5181600" y="3276600"/>
            <a:ext cx="3276600" cy="457200"/>
          </a:xfrm>
        </p:spPr>
        <p:txBody>
          <a:bodyPr/>
          <a:lstStyle>
            <a:lvl1pPr marL="0" indent="0" algn="r">
              <a:buFontTx/>
              <a:buNone/>
              <a:defRPr sz="1300"/>
            </a:lvl1pPr>
          </a:lstStyle>
          <a:p>
            <a:pPr lvl="0"/>
            <a:r>
              <a:rPr lang="en-US" noProof="0"/>
              <a:t>Click to edit Master subtitle style</a:t>
            </a:r>
          </a:p>
        </p:txBody>
      </p:sp>
    </p:spTree>
    <p:extLst>
      <p:ext uri="{BB962C8B-B14F-4D97-AF65-F5344CB8AC3E}">
        <p14:creationId xmlns:p14="http://schemas.microsoft.com/office/powerpoint/2010/main" val="147467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073EA8B-E119-43AE-A892-B5231BE25711}" type="slidenum">
              <a:rPr lang="en-US"/>
              <a:pPr>
                <a:defRPr/>
              </a:pPr>
              <a:t>‹#›</a:t>
            </a:fld>
            <a:endParaRPr lang="en-US" dirty="0"/>
          </a:p>
        </p:txBody>
      </p:sp>
    </p:spTree>
    <p:extLst>
      <p:ext uri="{BB962C8B-B14F-4D97-AF65-F5344CB8AC3E}">
        <p14:creationId xmlns:p14="http://schemas.microsoft.com/office/powerpoint/2010/main" val="284362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1910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1910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A68403BB-F690-4E44-835B-1EF0B09A4AF7}" type="slidenum">
              <a:rPr lang="en-US"/>
              <a:pPr>
                <a:defRPr/>
              </a:pPr>
              <a:t>‹#›</a:t>
            </a:fld>
            <a:endParaRPr lang="en-US" dirty="0"/>
          </a:p>
        </p:txBody>
      </p:sp>
    </p:spTree>
    <p:extLst>
      <p:ext uri="{BB962C8B-B14F-4D97-AF65-F5344CB8AC3E}">
        <p14:creationId xmlns:p14="http://schemas.microsoft.com/office/powerpoint/2010/main" val="79828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8B6C2D20-5C9F-448B-9BEF-C46386138390}" type="slidenum">
              <a:rPr lang="en-US"/>
              <a:pPr>
                <a:defRPr/>
              </a:pPr>
              <a:t>‹#›</a:t>
            </a:fld>
            <a:endParaRPr lang="en-US" dirty="0"/>
          </a:p>
        </p:txBody>
      </p:sp>
    </p:spTree>
    <p:extLst>
      <p:ext uri="{BB962C8B-B14F-4D97-AF65-F5344CB8AC3E}">
        <p14:creationId xmlns:p14="http://schemas.microsoft.com/office/powerpoint/2010/main" val="343461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1EFA6A-C650-4D0C-AC78-2DDA52373B93}" type="slidenum">
              <a:rPr lang="en-US"/>
              <a:pPr>
                <a:defRPr/>
              </a:pPr>
              <a:t>‹#›</a:t>
            </a:fld>
            <a:endParaRPr lang="en-US" dirty="0"/>
          </a:p>
        </p:txBody>
      </p:sp>
    </p:spTree>
    <p:extLst>
      <p:ext uri="{BB962C8B-B14F-4D97-AF65-F5344CB8AC3E}">
        <p14:creationId xmlns:p14="http://schemas.microsoft.com/office/powerpoint/2010/main" val="379482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4BACDB-C580-4FDA-9ACD-EC8284656AF0}" type="slidenum">
              <a:rPr lang="en-US"/>
              <a:pPr>
                <a:defRPr/>
              </a:pPr>
              <a:t>‹#›</a:t>
            </a:fld>
            <a:endParaRPr lang="en-US" dirty="0"/>
          </a:p>
        </p:txBody>
      </p:sp>
    </p:spTree>
    <p:extLst>
      <p:ext uri="{BB962C8B-B14F-4D97-AF65-F5344CB8AC3E}">
        <p14:creationId xmlns:p14="http://schemas.microsoft.com/office/powerpoint/2010/main" val="127065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1715F14-C53D-4EC1-BED8-D80B3F0D0B52}" type="slidenum">
              <a:rPr lang="en-US"/>
              <a:pPr>
                <a:defRPr/>
              </a:pPr>
              <a:t>‹#›</a:t>
            </a:fld>
            <a:endParaRPr lang="en-US" dirty="0"/>
          </a:p>
        </p:txBody>
      </p:sp>
    </p:spTree>
    <p:extLst>
      <p:ext uri="{BB962C8B-B14F-4D97-AF65-F5344CB8AC3E}">
        <p14:creationId xmlns:p14="http://schemas.microsoft.com/office/powerpoint/2010/main" val="9683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73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cs typeface="+mn-cs"/>
              </a:defRPr>
            </a:lvl1pPr>
          </a:lstStyle>
          <a:p>
            <a:pPr>
              <a:defRPr/>
            </a:pPr>
            <a:fld id="{09B0C465-ACC0-4D97-9CEA-01EB29CF19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3" r:id="rId2"/>
    <p:sldLayoutId id="2147483674" r:id="rId3"/>
    <p:sldLayoutId id="2147483675" r:id="rId4"/>
    <p:sldLayoutId id="2147483676" r:id="rId5"/>
    <p:sldLayoutId id="2147483677" r:id="rId6"/>
    <p:sldLayoutId id="2147483678" r:id="rId7"/>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b="6914"/>
          <a:stretch>
            <a:fillRect/>
          </a:stretch>
        </p:blipFill>
        <p:spPr bwMode="auto">
          <a:xfrm>
            <a:off x="-22225"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962400" y="3657600"/>
            <a:ext cx="472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hyperlink" Target="https://www.cnbc.com/2017/11/29/how-much-college-tuition-has-increased-from-1988-to-2018.html" TargetMode="External"/><Relationship Id="rId2" Type="http://schemas.openxmlformats.org/officeDocument/2006/relationships/hyperlink" Target="https://www.marketwatch.com/story/nearly-half-dont-have-the-cash-to-pay-for-a-400-emergency-fed-survey-finds-2017-05-19" TargetMode="External"/><Relationship Id="rId1" Type="http://schemas.openxmlformats.org/officeDocument/2006/relationships/slideLayout" Target="../slideLayouts/slideLayout2.xml"/><Relationship Id="rId4" Type="http://schemas.openxmlformats.org/officeDocument/2006/relationships/hyperlink" Target="https://www.wsj.com/articles/more-than-40-of-student-borrowers-arent-making-payments-145997134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reditcards.com/credit-card-news/interest-rate-report-032818-up-2121.php" TargetMode="External"/><Relationship Id="rId7" Type="http://schemas.openxmlformats.org/officeDocument/2006/relationships/hyperlink" Target="https://www.usatoday.com/story/money/columnist/powell/2016/03/29/millennials-new-retirement-number-18-million-more/81329246/" TargetMode="External"/><Relationship Id="rId2" Type="http://schemas.openxmlformats.org/officeDocument/2006/relationships/hyperlink" Target="https://www.usatoday.com/story/money/personalfinance/2017/01/24/heres-the-average-americans-credit-card-debt-and-how-to-get-yours-under-control/96611546/" TargetMode="External"/><Relationship Id="rId1" Type="http://schemas.openxmlformats.org/officeDocument/2006/relationships/slideLayout" Target="../slideLayouts/slideLayout2.xml"/><Relationship Id="rId6" Type="http://schemas.openxmlformats.org/officeDocument/2006/relationships/hyperlink" Target="https://www.aarp.org/work/retirement-planning/info-2015/nest-egg-retirement-amount.html" TargetMode="External"/><Relationship Id="rId5" Type="http://schemas.openxmlformats.org/officeDocument/2006/relationships/hyperlink" Target="http://time.com/money/4258451/retirement-savings-survey/" TargetMode="External"/><Relationship Id="rId4" Type="http://schemas.openxmlformats.org/officeDocument/2006/relationships/hyperlink" Target="https://www.marketwatch.com/story/nearly-half-dont-have-the-cash-to-pay-for-a-400-emergency-fed-survey-finds-2017-05-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posing for the camera&#10;&#10;Description automatically generated">
            <a:extLst>
              <a:ext uri="{FF2B5EF4-FFF2-40B4-BE49-F238E27FC236}">
                <a16:creationId xmlns:a16="http://schemas.microsoft.com/office/drawing/2014/main" id="{66A97390-90E8-4639-8C0B-8B105DFF4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479"/>
          <a:stretch/>
        </p:blipFill>
        <p:spPr>
          <a:xfrm>
            <a:off x="5715000" y="256737"/>
            <a:ext cx="2952750" cy="1805317"/>
          </a:xfrm>
          <a:prstGeom prst="rect">
            <a:avLst/>
          </a:prstGeom>
          <a:ln>
            <a:noFill/>
          </a:ln>
          <a:effectLst>
            <a:outerShdw blurRad="292100" dist="139700" dir="2700000" algn="tl" rotWithShape="0">
              <a:srgbClr val="333333">
                <a:alpha val="65000"/>
              </a:srgbClr>
            </a:outerShdw>
          </a:effectLst>
        </p:spPr>
      </p:pic>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p:txBody>
          <a:bodyPr/>
          <a:lstStyle/>
          <a:p>
            <a:pPr eaLnBrk="1" hangingPunct="1"/>
            <a:r>
              <a:rPr lang="en-US" altLang="en-US"/>
              <a:t>Financial Fitness Tournament</a:t>
            </a:r>
          </a:p>
        </p:txBody>
      </p:sp>
      <p:pic>
        <p:nvPicPr>
          <p:cNvPr id="3" name="Picture 2" descr="A group of people posing for the camera&#10;&#10;Description automatically generated">
            <a:extLst>
              <a:ext uri="{FF2B5EF4-FFF2-40B4-BE49-F238E27FC236}">
                <a16:creationId xmlns:a16="http://schemas.microsoft.com/office/drawing/2014/main" id="{07063F3B-7A1D-4D82-89FF-9E937BAEB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613" y="3789749"/>
            <a:ext cx="3100388" cy="2793613"/>
          </a:xfrm>
          <a:prstGeom prst="rect">
            <a:avLst/>
          </a:prstGeom>
          <a:ln>
            <a:noFill/>
          </a:ln>
          <a:effectLst>
            <a:outerShdw blurRad="292100" dist="139700" dir="2700000" algn="tl" rotWithShape="0">
              <a:srgbClr val="333333">
                <a:alpha val="65000"/>
              </a:srgbClr>
            </a:outerShdw>
          </a:effectLst>
        </p:spPr>
      </p:pic>
      <p:pic>
        <p:nvPicPr>
          <p:cNvPr id="5" name="Picture 4" descr="A close up of a sign&#10;&#10;Description automatically generated">
            <a:extLst>
              <a:ext uri="{FF2B5EF4-FFF2-40B4-BE49-F238E27FC236}">
                <a16:creationId xmlns:a16="http://schemas.microsoft.com/office/drawing/2014/main" id="{2840A3F7-1F65-46F8-AA24-AB176BEF1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48" y="1635564"/>
            <a:ext cx="5960037" cy="2617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group of people posing for a photo&#10;&#10;Description automatically generated">
            <a:extLst>
              <a:ext uri="{FF2B5EF4-FFF2-40B4-BE49-F238E27FC236}">
                <a16:creationId xmlns:a16="http://schemas.microsoft.com/office/drawing/2014/main" id="{55F50E52-5A3E-4B67-930E-A23EF42020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4364381"/>
            <a:ext cx="3100388" cy="2325291"/>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man, young&#10;&#10;Description automatically generated">
            <a:extLst>
              <a:ext uri="{FF2B5EF4-FFF2-40B4-BE49-F238E27FC236}">
                <a16:creationId xmlns:a16="http://schemas.microsoft.com/office/drawing/2014/main" id="{CA3F83D9-A304-49E3-8769-2C29B89F6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5634" y="1477266"/>
            <a:ext cx="2513869" cy="18854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4135-82E6-466C-998F-4F5C1C361578}"/>
              </a:ext>
            </a:extLst>
          </p:cNvPr>
          <p:cNvSpPr>
            <a:spLocks noGrp="1"/>
          </p:cNvSpPr>
          <p:nvPr>
            <p:ph type="title"/>
          </p:nvPr>
        </p:nvSpPr>
        <p:spPr>
          <a:xfrm>
            <a:off x="457200" y="362884"/>
            <a:ext cx="8229600" cy="1143000"/>
          </a:xfrm>
        </p:spPr>
        <p:txBody>
          <a:bodyPr wrap="square" anchor="ctr">
            <a:normAutofit/>
          </a:bodyPr>
          <a:lstStyle/>
          <a:p>
            <a:r>
              <a:rPr lang="en-US" dirty="0"/>
              <a:t>And now for your 1</a:t>
            </a:r>
            <a:r>
              <a:rPr lang="en-US" baseline="30000" dirty="0"/>
              <a:t>st</a:t>
            </a:r>
            <a:r>
              <a:rPr lang="en-US" dirty="0"/>
              <a:t> Place 2020 Financial Fitness Tournament Champions…</a:t>
            </a:r>
          </a:p>
        </p:txBody>
      </p:sp>
      <p:sp>
        <p:nvSpPr>
          <p:cNvPr id="3" name="Content Placeholder 2">
            <a:extLst>
              <a:ext uri="{FF2B5EF4-FFF2-40B4-BE49-F238E27FC236}">
                <a16:creationId xmlns:a16="http://schemas.microsoft.com/office/drawing/2014/main" id="{A8581B22-7D1D-463F-9C84-1CD0E6A841A8}"/>
              </a:ext>
            </a:extLst>
          </p:cNvPr>
          <p:cNvSpPr>
            <a:spLocks noGrp="1"/>
          </p:cNvSpPr>
          <p:nvPr>
            <p:ph sz="half" idx="1"/>
          </p:nvPr>
        </p:nvSpPr>
        <p:spPr>
          <a:xfrm>
            <a:off x="381000" y="1732616"/>
            <a:ext cx="4038600" cy="4191000"/>
          </a:xfrm>
        </p:spPr>
        <p:txBody>
          <a:bodyPr wrap="square" anchor="t">
            <a:normAutofit lnSpcReduction="10000"/>
          </a:bodyPr>
          <a:lstStyle/>
          <a:p>
            <a:pPr>
              <a:lnSpc>
                <a:spcPct val="90000"/>
              </a:lnSpc>
            </a:pPr>
            <a:r>
              <a:rPr lang="en-US" sz="2800" b="1" dirty="0">
                <a:solidFill>
                  <a:srgbClr val="A50021"/>
                </a:solidFill>
              </a:rPr>
              <a:t>Sebastian Brito</a:t>
            </a:r>
          </a:p>
          <a:p>
            <a:pPr>
              <a:lnSpc>
                <a:spcPct val="90000"/>
              </a:lnSpc>
            </a:pPr>
            <a:r>
              <a:rPr lang="en-US" dirty="0"/>
              <a:t>Tampa, FL</a:t>
            </a:r>
          </a:p>
          <a:p>
            <a:pPr>
              <a:lnSpc>
                <a:spcPct val="90000"/>
              </a:lnSpc>
            </a:pPr>
            <a:r>
              <a:rPr lang="en-US" dirty="0"/>
              <a:t>Suncoast CU</a:t>
            </a:r>
          </a:p>
          <a:p>
            <a:pPr>
              <a:lnSpc>
                <a:spcPct val="90000"/>
              </a:lnSpc>
            </a:pPr>
            <a:endParaRPr lang="en-US" dirty="0"/>
          </a:p>
          <a:p>
            <a:pPr>
              <a:lnSpc>
                <a:spcPct val="90000"/>
              </a:lnSpc>
            </a:pPr>
            <a:r>
              <a:rPr lang="en-US" sz="2800" b="1" dirty="0">
                <a:solidFill>
                  <a:srgbClr val="A50021"/>
                </a:solidFill>
              </a:rPr>
              <a:t>Verity Pond</a:t>
            </a:r>
          </a:p>
          <a:p>
            <a:pPr>
              <a:lnSpc>
                <a:spcPct val="90000"/>
              </a:lnSpc>
            </a:pPr>
            <a:r>
              <a:rPr lang="en-US" dirty="0"/>
              <a:t>Key West, FL</a:t>
            </a:r>
          </a:p>
          <a:p>
            <a:pPr>
              <a:lnSpc>
                <a:spcPct val="90000"/>
              </a:lnSpc>
            </a:pPr>
            <a:r>
              <a:rPr lang="en-US" dirty="0"/>
              <a:t>Keys FCU</a:t>
            </a:r>
          </a:p>
          <a:p>
            <a:pPr>
              <a:lnSpc>
                <a:spcPct val="90000"/>
              </a:lnSpc>
            </a:pPr>
            <a:endParaRPr lang="en-US" dirty="0"/>
          </a:p>
          <a:p>
            <a:pPr>
              <a:lnSpc>
                <a:spcPct val="90000"/>
              </a:lnSpc>
            </a:pPr>
            <a:r>
              <a:rPr lang="en-US" sz="2800" b="1" dirty="0">
                <a:solidFill>
                  <a:srgbClr val="A50021"/>
                </a:solidFill>
              </a:rPr>
              <a:t>Will Hinds</a:t>
            </a:r>
          </a:p>
          <a:p>
            <a:pPr>
              <a:lnSpc>
                <a:spcPct val="90000"/>
              </a:lnSpc>
            </a:pPr>
            <a:r>
              <a:rPr lang="en-US" dirty="0"/>
              <a:t>Tuscaloosa, AL</a:t>
            </a:r>
          </a:p>
          <a:p>
            <a:pPr>
              <a:lnSpc>
                <a:spcPct val="90000"/>
              </a:lnSpc>
            </a:pPr>
            <a:r>
              <a:rPr lang="en-US" dirty="0"/>
              <a:t>Alabama One CU</a:t>
            </a:r>
          </a:p>
        </p:txBody>
      </p:sp>
    </p:spTree>
    <p:extLst>
      <p:ext uri="{BB962C8B-B14F-4D97-AF65-F5344CB8AC3E}">
        <p14:creationId xmlns:p14="http://schemas.microsoft.com/office/powerpoint/2010/main" val="26390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F8E1-FE02-46DF-8546-C03D0DF97211}"/>
              </a:ext>
            </a:extLst>
          </p:cNvPr>
          <p:cNvSpPr>
            <a:spLocks noGrp="1"/>
          </p:cNvSpPr>
          <p:nvPr>
            <p:ph type="title"/>
          </p:nvPr>
        </p:nvSpPr>
        <p:spPr/>
        <p:txBody>
          <a:bodyPr/>
          <a:lstStyle/>
          <a:p>
            <a:r>
              <a:rPr lang="en-US" dirty="0"/>
              <a:t>2020 Participating Credit Unions</a:t>
            </a:r>
          </a:p>
        </p:txBody>
      </p:sp>
      <p:sp>
        <p:nvSpPr>
          <p:cNvPr id="3" name="Content Placeholder 2">
            <a:extLst>
              <a:ext uri="{FF2B5EF4-FFF2-40B4-BE49-F238E27FC236}">
                <a16:creationId xmlns:a16="http://schemas.microsoft.com/office/drawing/2014/main" id="{C6780CCE-1479-489C-993F-61E06131E85A}"/>
              </a:ext>
            </a:extLst>
          </p:cNvPr>
          <p:cNvSpPr>
            <a:spLocks noGrp="1"/>
          </p:cNvSpPr>
          <p:nvPr>
            <p:ph idx="1"/>
          </p:nvPr>
        </p:nvSpPr>
        <p:spPr>
          <a:xfrm>
            <a:off x="280102" y="2665414"/>
            <a:ext cx="3124200" cy="2609850"/>
          </a:xfrm>
        </p:spPr>
        <p:txBody>
          <a:bodyPr/>
          <a:lstStyle/>
          <a:p>
            <a:r>
              <a:rPr lang="en-US" b="1" dirty="0"/>
              <a:t>Suncoast CU</a:t>
            </a:r>
          </a:p>
          <a:p>
            <a:r>
              <a:rPr lang="en-US" b="1" dirty="0"/>
              <a:t>Keys FCU</a:t>
            </a:r>
          </a:p>
          <a:p>
            <a:r>
              <a:rPr lang="en-US" b="1" dirty="0"/>
              <a:t>Grow Financial FCU</a:t>
            </a:r>
          </a:p>
          <a:p>
            <a:r>
              <a:rPr lang="en-US" b="1" dirty="0"/>
              <a:t>Southernmost Chapter</a:t>
            </a:r>
          </a:p>
          <a:p>
            <a:r>
              <a:rPr lang="en-US" b="1" dirty="0"/>
              <a:t>SUN CU</a:t>
            </a:r>
          </a:p>
        </p:txBody>
      </p:sp>
      <p:sp>
        <p:nvSpPr>
          <p:cNvPr id="4" name="Content Placeholder 2">
            <a:extLst>
              <a:ext uri="{FF2B5EF4-FFF2-40B4-BE49-F238E27FC236}">
                <a16:creationId xmlns:a16="http://schemas.microsoft.com/office/drawing/2014/main" id="{F5EF8073-4F21-44BA-ADE7-2788688C7DD4}"/>
              </a:ext>
            </a:extLst>
          </p:cNvPr>
          <p:cNvSpPr txBox="1">
            <a:spLocks/>
          </p:cNvSpPr>
          <p:nvPr/>
        </p:nvSpPr>
        <p:spPr bwMode="auto">
          <a:xfrm>
            <a:off x="5486400" y="2057400"/>
            <a:ext cx="2667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b="1" kern="0" dirty="0"/>
              <a:t>Family Savings CU</a:t>
            </a:r>
          </a:p>
          <a:p>
            <a:r>
              <a:rPr lang="en-US" b="1" kern="0" dirty="0"/>
              <a:t>Alabama Teachers CU</a:t>
            </a:r>
          </a:p>
          <a:p>
            <a:r>
              <a:rPr lang="en-US" b="1" kern="0" dirty="0"/>
              <a:t>Valley CU</a:t>
            </a:r>
          </a:p>
          <a:p>
            <a:r>
              <a:rPr lang="en-US" b="1" kern="0" dirty="0"/>
              <a:t>All In FCU</a:t>
            </a:r>
          </a:p>
          <a:p>
            <a:r>
              <a:rPr lang="en-US" b="1" kern="0" dirty="0"/>
              <a:t>ASE CU</a:t>
            </a:r>
          </a:p>
          <a:p>
            <a:r>
              <a:rPr lang="en-US" b="1" kern="0" dirty="0"/>
              <a:t>Alabama One CU</a:t>
            </a:r>
          </a:p>
          <a:p>
            <a:r>
              <a:rPr lang="en-US" b="1" kern="0" dirty="0" err="1"/>
              <a:t>Naheola</a:t>
            </a:r>
            <a:r>
              <a:rPr lang="en-US" b="1" kern="0" dirty="0"/>
              <a:t> CU</a:t>
            </a:r>
          </a:p>
          <a:p>
            <a:r>
              <a:rPr lang="en-US" b="1" kern="0" dirty="0"/>
              <a:t>Alabama River CU</a:t>
            </a:r>
          </a:p>
        </p:txBody>
      </p:sp>
      <p:sp>
        <p:nvSpPr>
          <p:cNvPr id="5" name="Content Placeholder 2">
            <a:extLst>
              <a:ext uri="{FF2B5EF4-FFF2-40B4-BE49-F238E27FC236}">
                <a16:creationId xmlns:a16="http://schemas.microsoft.com/office/drawing/2014/main" id="{DDBBF936-F590-4FC2-9039-91AD441B2259}"/>
              </a:ext>
            </a:extLst>
          </p:cNvPr>
          <p:cNvSpPr txBox="1">
            <a:spLocks/>
          </p:cNvSpPr>
          <p:nvPr/>
        </p:nvSpPr>
        <p:spPr bwMode="auto">
          <a:xfrm>
            <a:off x="3109912" y="2887662"/>
            <a:ext cx="2538412"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b="1" kern="0" dirty="0"/>
              <a:t>Family Savings CU</a:t>
            </a:r>
          </a:p>
          <a:p>
            <a:r>
              <a:rPr lang="en-US" b="1" kern="0" dirty="0"/>
              <a:t>Georgia Power Valdosta FCU</a:t>
            </a:r>
          </a:p>
          <a:p>
            <a:r>
              <a:rPr lang="en-US" b="1" kern="0" dirty="0"/>
              <a:t>Marshland Community FCU</a:t>
            </a:r>
          </a:p>
          <a:p>
            <a:r>
              <a:rPr lang="en-US" b="1" kern="0" dirty="0"/>
              <a:t>Go Energy Financial CU</a:t>
            </a:r>
            <a:endParaRPr lang="en-US" kern="0" dirty="0"/>
          </a:p>
        </p:txBody>
      </p:sp>
      <p:pic>
        <p:nvPicPr>
          <p:cNvPr id="2050" name="Picture 2" descr="Hand Drawn Illustration Florida Map Tourist Stock Illustration ...">
            <a:extLst>
              <a:ext uri="{FF2B5EF4-FFF2-40B4-BE49-F238E27FC236}">
                <a16:creationId xmlns:a16="http://schemas.microsoft.com/office/drawing/2014/main" id="{C6F80FD0-1366-4B58-B066-AFA72C9C930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463"/>
          <a:stretch/>
        </p:blipFill>
        <p:spPr bwMode="auto">
          <a:xfrm>
            <a:off x="495435" y="1101724"/>
            <a:ext cx="1866765" cy="16654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abama State Magnet (Artwood) - ClassicMagnets.com">
            <a:extLst>
              <a:ext uri="{FF2B5EF4-FFF2-40B4-BE49-F238E27FC236}">
                <a16:creationId xmlns:a16="http://schemas.microsoft.com/office/drawing/2014/main" id="{B8B88939-7F2C-4AE7-8322-048CFF55DCF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511176"/>
            <a:ext cx="1233065" cy="1535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orgia State Outline Artwood Jumbo Magnet">
            <a:extLst>
              <a:ext uri="{FF2B5EF4-FFF2-40B4-BE49-F238E27FC236}">
                <a16:creationId xmlns:a16="http://schemas.microsoft.com/office/drawing/2014/main" id="{163F0BAC-9742-485B-B844-518A0D494148}"/>
              </a:ext>
            </a:extLst>
          </p:cNvPr>
          <p:cNvPicPr>
            <a:picLocks noChangeAspect="1" noChangeArrowheads="1"/>
          </p:cNvPicPr>
          <p:nvPr/>
        </p:nvPicPr>
        <p:blipFill>
          <a:blip r:embed="rId4" cstate="print">
            <a:clrChange>
              <a:clrFrom>
                <a:srgbClr val="F3F8FB"/>
              </a:clrFrom>
              <a:clrTo>
                <a:srgbClr val="F3F8FB">
                  <a:alpha val="0"/>
                </a:srgbClr>
              </a:clrTo>
            </a:clrChange>
            <a:extLst>
              <a:ext uri="{28A0092B-C50C-407E-A947-70E740481C1C}">
                <a14:useLocalDpi xmlns:a14="http://schemas.microsoft.com/office/drawing/2010/main" val="0"/>
              </a:ext>
            </a:extLst>
          </a:blip>
          <a:srcRect/>
          <a:stretch>
            <a:fillRect/>
          </a:stretch>
        </p:blipFill>
        <p:spPr bwMode="auto">
          <a:xfrm>
            <a:off x="3404302" y="1101724"/>
            <a:ext cx="1516720"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17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6226012B-DD13-4698-82C8-6F7924E7C154}"/>
              </a:ext>
            </a:extLst>
          </p:cNvPr>
          <p:cNvSpPr txBox="1">
            <a:spLocks noChangeArrowheads="1"/>
          </p:cNvSpPr>
          <p:nvPr/>
        </p:nvSpPr>
        <p:spPr bwMode="auto">
          <a:xfrm>
            <a:off x="471488" y="1295400"/>
            <a:ext cx="787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800" b="1"/>
              <a:t>44% of Americans don’t have enough cash to cover a $400 emergency.</a:t>
            </a:r>
          </a:p>
          <a:p>
            <a:pPr eaLnBrk="1" hangingPunct="1">
              <a:spcBef>
                <a:spcPct val="0"/>
              </a:spcBef>
              <a:buFontTx/>
              <a:buNone/>
            </a:pPr>
            <a:r>
              <a:rPr lang="en-US" altLang="en-US" sz="2000"/>
              <a:t>The </a:t>
            </a:r>
            <a:r>
              <a:rPr lang="en-US" altLang="en-US" sz="2000">
                <a:hlinkClick r:id="rId2"/>
              </a:rPr>
              <a:t>median out-of-pocket cost</a:t>
            </a:r>
            <a:r>
              <a:rPr lang="en-US" altLang="en-US" sz="2000"/>
              <a:t> for an unexpected medical expense is $1,000, which means nearly half of our country is just one accident away from being hit with a bill they can’t afford to pay.</a:t>
            </a:r>
          </a:p>
          <a:p>
            <a:pPr eaLnBrk="1" hangingPunct="1">
              <a:spcBef>
                <a:spcPct val="0"/>
              </a:spcBef>
              <a:buFontTx/>
              <a:buNone/>
            </a:pPr>
            <a:endParaRPr lang="en-US" altLang="en-US" sz="2800"/>
          </a:p>
          <a:p>
            <a:pPr eaLnBrk="1" hangingPunct="1">
              <a:spcBef>
                <a:spcPct val="0"/>
              </a:spcBef>
              <a:buFontTx/>
              <a:buNone/>
            </a:pPr>
            <a:r>
              <a:rPr lang="en-US" altLang="en-US" sz="2800" b="1"/>
              <a:t>43% of student loan borrowers are not making payments.</a:t>
            </a:r>
          </a:p>
          <a:p>
            <a:pPr eaLnBrk="1" hangingPunct="1">
              <a:spcBef>
                <a:spcPct val="0"/>
              </a:spcBef>
              <a:buFontTx/>
              <a:buNone/>
            </a:pPr>
            <a:r>
              <a:rPr lang="en-US" altLang="en-US" sz="2000"/>
              <a:t>Tuition at public four-year institutions has </a:t>
            </a:r>
            <a:r>
              <a:rPr lang="en-US" altLang="en-US" sz="2000">
                <a:hlinkClick r:id="rId3"/>
              </a:rPr>
              <a:t>increased by 213%</a:t>
            </a:r>
            <a:r>
              <a:rPr lang="en-US" altLang="en-US" sz="2000"/>
              <a:t> in the past 30 years and </a:t>
            </a:r>
            <a:r>
              <a:rPr lang="en-US" altLang="en-US" sz="2000" u="sng">
                <a:hlinkClick r:id="rId4"/>
              </a:rPr>
              <a:t>nearly half of the 22 million Americans</a:t>
            </a:r>
            <a:r>
              <a:rPr lang="en-US" altLang="en-US" sz="2000"/>
              <a:t> with federal student loans are either behind on payments or received permission to postpone payments due to economic hardship.</a:t>
            </a:r>
          </a:p>
        </p:txBody>
      </p:sp>
      <p:sp>
        <p:nvSpPr>
          <p:cNvPr id="9219" name="Title 3">
            <a:extLst>
              <a:ext uri="{FF2B5EF4-FFF2-40B4-BE49-F238E27FC236}">
                <a16:creationId xmlns:a16="http://schemas.microsoft.com/office/drawing/2014/main" id="{320BDDE1-0261-4DE2-A9D2-DC6EC3E530F2}"/>
              </a:ext>
            </a:extLst>
          </p:cNvPr>
          <p:cNvSpPr>
            <a:spLocks noGrp="1" noChangeArrowheads="1"/>
          </p:cNvSpPr>
          <p:nvPr>
            <p:ph type="title"/>
          </p:nvPr>
        </p:nvSpPr>
        <p:spPr/>
        <p:txBody>
          <a:bodyPr/>
          <a:lstStyle/>
          <a:p>
            <a:pPr eaLnBrk="1" hangingPunct="1"/>
            <a:r>
              <a:rPr lang="en-US" altLang="en-US" dirty="0"/>
              <a:t>Why do Credit Unions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26923AAC-8A27-4172-A5F6-5720677F0201}"/>
              </a:ext>
            </a:extLst>
          </p:cNvPr>
          <p:cNvSpPr txBox="1">
            <a:spLocks noChangeArrowheads="1"/>
          </p:cNvSpPr>
          <p:nvPr/>
        </p:nvSpPr>
        <p:spPr bwMode="auto">
          <a:xfrm>
            <a:off x="635000" y="1258888"/>
            <a:ext cx="787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800" b="1"/>
              <a:t>38% of U.S. households have credit card debt.</a:t>
            </a:r>
            <a:endParaRPr lang="en-US" altLang="en-US" sz="2800"/>
          </a:p>
          <a:p>
            <a:pPr eaLnBrk="1" hangingPunct="1">
              <a:spcBef>
                <a:spcPct val="0"/>
              </a:spcBef>
              <a:buFontTx/>
              <a:buNone/>
            </a:pPr>
            <a:r>
              <a:rPr lang="en-US" altLang="en-US" sz="2000">
                <a:solidFill>
                  <a:srgbClr val="000000"/>
                </a:solidFill>
              </a:rPr>
              <a:t>On average, </a:t>
            </a:r>
            <a:r>
              <a:rPr lang="en-US" altLang="en-US" sz="2000">
                <a:solidFill>
                  <a:srgbClr val="000000"/>
                </a:solidFill>
                <a:hlinkClick r:id="rId2"/>
              </a:rPr>
              <a:t>they owe $16,048</a:t>
            </a:r>
            <a:r>
              <a:rPr lang="en-US" altLang="en-US" sz="2000">
                <a:solidFill>
                  <a:srgbClr val="000000"/>
                </a:solidFill>
              </a:rPr>
              <a:t> with an </a:t>
            </a:r>
            <a:r>
              <a:rPr lang="en-US" altLang="en-US" sz="2000">
                <a:solidFill>
                  <a:srgbClr val="000000"/>
                </a:solidFill>
                <a:hlinkClick r:id="rId3"/>
              </a:rPr>
              <a:t>APR of 16.47%</a:t>
            </a:r>
            <a:r>
              <a:rPr lang="en-US" altLang="en-US" sz="2000">
                <a:solidFill>
                  <a:srgbClr val="000000"/>
                </a:solidFill>
              </a:rPr>
              <a:t>.</a:t>
            </a:r>
          </a:p>
          <a:p>
            <a:pPr eaLnBrk="1" hangingPunct="1">
              <a:spcBef>
                <a:spcPct val="0"/>
              </a:spcBef>
              <a:buFontTx/>
              <a:buNone/>
            </a:pPr>
            <a:r>
              <a:rPr lang="en-US" altLang="en-US" sz="2000">
                <a:solidFill>
                  <a:srgbClr val="000000"/>
                </a:solidFill>
              </a:rPr>
              <a:t>The </a:t>
            </a:r>
            <a:r>
              <a:rPr lang="en-US" altLang="en-US" sz="2000">
                <a:solidFill>
                  <a:srgbClr val="000000"/>
                </a:solidFill>
                <a:hlinkClick r:id="rId4"/>
              </a:rPr>
              <a:t>median out-of-pocket cost</a:t>
            </a:r>
            <a:r>
              <a:rPr lang="en-US" altLang="en-US" sz="2000">
                <a:solidFill>
                  <a:srgbClr val="000000"/>
                </a:solidFill>
              </a:rPr>
              <a:t> for an unexpected medical expense is $1,000, which means nearly half of our country is just one accident away from being hit with a bill they can’t afford to pay.</a:t>
            </a:r>
          </a:p>
          <a:p>
            <a:pPr eaLnBrk="1" hangingPunct="1">
              <a:spcBef>
                <a:spcPct val="0"/>
              </a:spcBef>
              <a:buFontTx/>
              <a:buNone/>
            </a:pPr>
            <a:endParaRPr lang="en-US" altLang="en-US" sz="2800"/>
          </a:p>
          <a:p>
            <a:pPr eaLnBrk="1" hangingPunct="1">
              <a:spcBef>
                <a:spcPct val="0"/>
              </a:spcBef>
              <a:buFontTx/>
              <a:buNone/>
            </a:pPr>
            <a:r>
              <a:rPr lang="en-US" altLang="en-US" sz="2800" b="1"/>
              <a:t>33% of American adults have $0 saved for retirement.</a:t>
            </a:r>
            <a:endParaRPr lang="en-US" altLang="en-US" sz="2800"/>
          </a:p>
          <a:p>
            <a:pPr eaLnBrk="1" hangingPunct="1">
              <a:spcBef>
                <a:spcPct val="0"/>
              </a:spcBef>
              <a:buFontTx/>
              <a:buNone/>
            </a:pPr>
            <a:r>
              <a:rPr lang="en-US" altLang="en-US" sz="2000">
                <a:solidFill>
                  <a:srgbClr val="000000"/>
                </a:solidFill>
              </a:rPr>
              <a:t>Furthermore, </a:t>
            </a:r>
            <a:r>
              <a:rPr lang="en-US" altLang="en-US" sz="2000">
                <a:solidFill>
                  <a:srgbClr val="000000"/>
                </a:solidFill>
                <a:hlinkClick r:id="rId5"/>
              </a:rPr>
              <a:t>56% of American adults</a:t>
            </a:r>
            <a:r>
              <a:rPr lang="en-US" altLang="en-US" sz="2000">
                <a:solidFill>
                  <a:srgbClr val="000000"/>
                </a:solidFill>
              </a:rPr>
              <a:t> have less than $10,000 saved for retirement when you combine the 33% who have nothing saved with the 23% who have a small amount saved.</a:t>
            </a:r>
          </a:p>
          <a:p>
            <a:pPr eaLnBrk="1" hangingPunct="1">
              <a:spcBef>
                <a:spcPct val="0"/>
              </a:spcBef>
              <a:buFontTx/>
              <a:buNone/>
            </a:pPr>
            <a:r>
              <a:rPr lang="en-US" altLang="en-US" sz="2000">
                <a:solidFill>
                  <a:srgbClr val="000000"/>
                </a:solidFill>
              </a:rPr>
              <a:t>Considering the fact that most Americans will need </a:t>
            </a:r>
            <a:r>
              <a:rPr lang="en-US" altLang="en-US" sz="2000">
                <a:solidFill>
                  <a:srgbClr val="000000"/>
                </a:solidFill>
                <a:hlinkClick r:id="rId6"/>
              </a:rPr>
              <a:t>at least $1 million to retire</a:t>
            </a:r>
            <a:r>
              <a:rPr lang="en-US" altLang="en-US" sz="2000">
                <a:solidFill>
                  <a:srgbClr val="000000"/>
                </a:solidFill>
              </a:rPr>
              <a:t> and Millennials will likely need </a:t>
            </a:r>
            <a:r>
              <a:rPr lang="en-US" altLang="en-US" sz="2000">
                <a:solidFill>
                  <a:srgbClr val="000000"/>
                </a:solidFill>
                <a:hlinkClick r:id="rId7"/>
              </a:rPr>
              <a:t>between $1.8 and $2.5 million</a:t>
            </a:r>
            <a:r>
              <a:rPr lang="en-US" altLang="en-US" sz="2000">
                <a:solidFill>
                  <a:srgbClr val="000000"/>
                </a:solidFill>
              </a:rPr>
              <a:t>, our savings rate is terrifying.</a:t>
            </a:r>
          </a:p>
        </p:txBody>
      </p:sp>
      <p:sp>
        <p:nvSpPr>
          <p:cNvPr id="10243" name="Title 3">
            <a:extLst>
              <a:ext uri="{FF2B5EF4-FFF2-40B4-BE49-F238E27FC236}">
                <a16:creationId xmlns:a16="http://schemas.microsoft.com/office/drawing/2014/main" id="{0B92FBFA-BD8A-4847-BCEF-E457B36D3ADC}"/>
              </a:ext>
            </a:extLst>
          </p:cNvPr>
          <p:cNvSpPr>
            <a:spLocks noGrp="1" noChangeArrowheads="1"/>
          </p:cNvSpPr>
          <p:nvPr>
            <p:ph type="title"/>
          </p:nvPr>
        </p:nvSpPr>
        <p:spPr/>
        <p:txBody>
          <a:bodyPr/>
          <a:lstStyle/>
          <a:p>
            <a:pPr eaLnBrk="1" hangingPunct="1"/>
            <a:r>
              <a:rPr lang="en-US" altLang="en-US" dirty="0"/>
              <a:t>Not-So-Shocking Stats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a:xfrm>
            <a:off x="304800" y="152400"/>
            <a:ext cx="8229600" cy="1143000"/>
          </a:xfrm>
        </p:spPr>
        <p:txBody>
          <a:bodyPr/>
          <a:lstStyle/>
          <a:p>
            <a:pPr eaLnBrk="1" hangingPunct="1"/>
            <a:r>
              <a:rPr lang="en-US" altLang="en-US" dirty="0"/>
              <a:t>Take the Field for Financial Education!</a:t>
            </a:r>
          </a:p>
        </p:txBody>
      </p:sp>
      <p:sp>
        <p:nvSpPr>
          <p:cNvPr id="29699" name="TextBox 4">
            <a:extLst>
              <a:ext uri="{FF2B5EF4-FFF2-40B4-BE49-F238E27FC236}">
                <a16:creationId xmlns:a16="http://schemas.microsoft.com/office/drawing/2014/main" id="{0DFA30EA-BA09-444F-A91D-4AA8E47091A9}"/>
              </a:ext>
            </a:extLst>
          </p:cNvPr>
          <p:cNvSpPr txBox="1">
            <a:spLocks noChangeArrowheads="1"/>
          </p:cNvSpPr>
          <p:nvPr/>
        </p:nvSpPr>
        <p:spPr bwMode="auto">
          <a:xfrm>
            <a:off x="304800" y="1066800"/>
            <a:ext cx="853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a:spcBef>
                <a:spcPct val="0"/>
              </a:spcBef>
              <a:buNone/>
            </a:pPr>
            <a:r>
              <a:rPr lang="en-US" altLang="en-US" sz="1800" b="1" dirty="0">
                <a:solidFill>
                  <a:srgbClr val="0070C0"/>
                </a:solidFill>
              </a:rPr>
              <a:t>Who can hold a competition?</a:t>
            </a:r>
          </a:p>
          <a:p>
            <a:pPr marL="0" indent="0">
              <a:spcBef>
                <a:spcPct val="0"/>
              </a:spcBef>
              <a:buNone/>
            </a:pPr>
            <a:r>
              <a:rPr lang="en-US" altLang="en-US" sz="1800" dirty="0">
                <a:solidFill>
                  <a:srgbClr val="000000"/>
                </a:solidFill>
              </a:rPr>
              <a:t>The competition can be held by an individual credit union or done as a Chapter or YP event. </a:t>
            </a:r>
          </a:p>
          <a:p>
            <a:pPr marL="0" indent="0">
              <a:spcBef>
                <a:spcPct val="0"/>
              </a:spcBef>
              <a:buNone/>
            </a:pPr>
            <a:endParaRPr lang="en-US" altLang="en-US" sz="1800" dirty="0">
              <a:solidFill>
                <a:srgbClr val="000000"/>
              </a:solidFill>
            </a:endParaRPr>
          </a:p>
          <a:p>
            <a:pPr marL="0" indent="0">
              <a:spcBef>
                <a:spcPct val="0"/>
              </a:spcBef>
              <a:buNone/>
            </a:pPr>
            <a:r>
              <a:rPr lang="en-US" altLang="en-US" sz="1800" b="1" dirty="0">
                <a:solidFill>
                  <a:srgbClr val="0070C0"/>
                </a:solidFill>
              </a:rPr>
              <a:t>Who are the teams? </a:t>
            </a:r>
          </a:p>
          <a:p>
            <a:pPr marL="0" indent="0">
              <a:spcBef>
                <a:spcPct val="0"/>
              </a:spcBef>
              <a:buNone/>
            </a:pPr>
            <a:r>
              <a:rPr lang="en-US" altLang="en-US" sz="1800" dirty="0"/>
              <a:t>The financial fitness tournament material is suggested for middle school – college age students (rookie level, pro level and hall of fame level). </a:t>
            </a:r>
          </a:p>
          <a:p>
            <a:pPr marL="0" indent="0">
              <a:spcBef>
                <a:spcPct val="0"/>
              </a:spcBef>
              <a:buNone/>
            </a:pPr>
            <a:endParaRPr lang="en-US" altLang="en-US" sz="1800" dirty="0"/>
          </a:p>
          <a:p>
            <a:pPr marL="0" indent="0" eaLnBrk="1" hangingPunct="1">
              <a:spcBef>
                <a:spcPct val="0"/>
              </a:spcBef>
              <a:buNone/>
            </a:pPr>
            <a:r>
              <a:rPr lang="en-US" altLang="en-US" sz="1800" b="1" dirty="0">
                <a:solidFill>
                  <a:srgbClr val="0070C0"/>
                </a:solidFill>
              </a:rPr>
              <a:t>What can the students win? </a:t>
            </a:r>
          </a:p>
          <a:p>
            <a:pPr marL="0" indent="0" eaLnBrk="1" hangingPunct="1">
              <a:spcBef>
                <a:spcPct val="0"/>
              </a:spcBef>
              <a:buNone/>
            </a:pPr>
            <a:r>
              <a:rPr lang="en-US" altLang="en-US" sz="1800" dirty="0"/>
              <a:t>Prizes are up to the credit union(s) hosting the event. Of course, the financial knowledge is priceless! </a:t>
            </a:r>
          </a:p>
          <a:p>
            <a:pPr marL="0" indent="0" eaLnBrk="1" hangingPunct="1">
              <a:spcBef>
                <a:spcPct val="0"/>
              </a:spcBef>
              <a:buNone/>
            </a:pPr>
            <a:endParaRPr lang="en-US" altLang="en-US" sz="1800" dirty="0"/>
          </a:p>
          <a:p>
            <a:pPr marL="0" indent="0" eaLnBrk="1" hangingPunct="1">
              <a:spcBef>
                <a:spcPct val="0"/>
              </a:spcBef>
              <a:buNone/>
            </a:pPr>
            <a:r>
              <a:rPr lang="en-US" altLang="en-US" sz="1800" b="1" dirty="0">
                <a:solidFill>
                  <a:srgbClr val="0070C0"/>
                </a:solidFill>
              </a:rPr>
              <a:t>What can the credit union gain? </a:t>
            </a:r>
          </a:p>
          <a:p>
            <a:pPr marL="0" indent="0" eaLnBrk="1" hangingPunct="1">
              <a:spcBef>
                <a:spcPct val="0"/>
              </a:spcBef>
              <a:buNone/>
            </a:pPr>
            <a:r>
              <a:rPr lang="en-US" altLang="en-US" sz="1800" dirty="0"/>
              <a:t>Hosting a competition is a great way to connect with local schools and/or youth agencies, to spread credit union awareness and potentially, to gain new young members (and their families). Financial education programs are also great to share with your local media and lawmakers. </a:t>
            </a:r>
          </a:p>
          <a:p>
            <a:pPr marL="0" indent="0" eaLnBrk="1" hangingPunct="1">
              <a:spcBef>
                <a:spcPct val="0"/>
              </a:spcBef>
              <a:buNone/>
            </a:pPr>
            <a:endParaRPr lang="en-US" altLang="en-US" sz="1800" dirty="0"/>
          </a:p>
        </p:txBody>
      </p:sp>
    </p:spTree>
    <p:extLst>
      <p:ext uri="{BB962C8B-B14F-4D97-AF65-F5344CB8AC3E}">
        <p14:creationId xmlns:p14="http://schemas.microsoft.com/office/powerpoint/2010/main" val="186643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a:xfrm>
            <a:off x="457200" y="274638"/>
            <a:ext cx="8229600" cy="1143000"/>
          </a:xfrm>
        </p:spPr>
        <p:txBody>
          <a:bodyPr vert="horz" wrap="square" lIns="91440" tIns="45720" rIns="91440" bIns="45720" numCol="1" anchor="ctr" anchorCtr="0" compatLnSpc="1">
            <a:prstTxWarp prst="textNoShape">
              <a:avLst/>
            </a:prstTxWarp>
            <a:normAutofit/>
          </a:bodyPr>
          <a:lstStyle/>
          <a:p>
            <a:r>
              <a:rPr lang="en-US" altLang="en-US" b="1" dirty="0">
                <a:latin typeface="+mj-lt"/>
                <a:ea typeface="+mj-ea"/>
                <a:cs typeface="+mj-cs"/>
              </a:rPr>
              <a:t>Get Ready to Rumble!</a:t>
            </a:r>
          </a:p>
        </p:txBody>
      </p:sp>
      <p:sp>
        <p:nvSpPr>
          <p:cNvPr id="29699" name="TextBox 4">
            <a:extLst>
              <a:ext uri="{FF2B5EF4-FFF2-40B4-BE49-F238E27FC236}">
                <a16:creationId xmlns:a16="http://schemas.microsoft.com/office/drawing/2014/main" id="{0DFA30EA-BA09-444F-A91D-4AA8E47091A9}"/>
              </a:ext>
            </a:extLst>
          </p:cNvPr>
          <p:cNvSpPr txBox="1">
            <a:spLocks noChangeArrowheads="1"/>
          </p:cNvSpPr>
          <p:nvPr/>
        </p:nvSpPr>
        <p:spPr bwMode="auto">
          <a:xfrm>
            <a:off x="175447" y="1333500"/>
            <a:ext cx="3863153"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285750" indent="-28575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a:lnSpc>
                <a:spcPct val="90000"/>
              </a:lnSpc>
              <a:buNone/>
            </a:pPr>
            <a:r>
              <a:rPr lang="en-US" altLang="en-US" sz="1700" b="1" dirty="0">
                <a:highlight>
                  <a:srgbClr val="FFFF00"/>
                </a:highlight>
                <a:latin typeface="+mn-lt"/>
              </a:rPr>
              <a:t>2021 Financial Fitness Timeline</a:t>
            </a:r>
          </a:p>
          <a:p>
            <a:pPr marL="0" indent="0">
              <a:lnSpc>
                <a:spcPct val="90000"/>
              </a:lnSpc>
              <a:buNone/>
            </a:pPr>
            <a:endParaRPr lang="en-US" altLang="en-US" sz="1700" b="1" dirty="0">
              <a:highlight>
                <a:srgbClr val="FFFF00"/>
              </a:highlight>
              <a:latin typeface="+mn-lt"/>
            </a:endParaRPr>
          </a:p>
          <a:p>
            <a:pPr marL="0" indent="0">
              <a:lnSpc>
                <a:spcPct val="90000"/>
              </a:lnSpc>
              <a:buNone/>
            </a:pPr>
            <a:r>
              <a:rPr lang="en-US" altLang="en-US" sz="1700" b="1" dirty="0">
                <a:latin typeface="+mn-lt"/>
              </a:rPr>
              <a:t>Competitions can be done anytime throughout the year but here are some important things to remember:</a:t>
            </a:r>
          </a:p>
          <a:p>
            <a:pPr>
              <a:lnSpc>
                <a:spcPct val="90000"/>
              </a:lnSpc>
            </a:pPr>
            <a:r>
              <a:rPr lang="en-US" altLang="en-US" sz="1700" dirty="0">
                <a:latin typeface="+mn-lt"/>
              </a:rPr>
              <a:t>Allow at least 2 months to get teams signed up.</a:t>
            </a:r>
          </a:p>
          <a:p>
            <a:pPr>
              <a:lnSpc>
                <a:spcPct val="90000"/>
              </a:lnSpc>
            </a:pPr>
            <a:r>
              <a:rPr lang="en-US" altLang="en-US" sz="1700" dirty="0">
                <a:latin typeface="+mn-lt"/>
              </a:rPr>
              <a:t>Allow at least 1 month for teams to study the materials.</a:t>
            </a:r>
          </a:p>
          <a:p>
            <a:pPr>
              <a:lnSpc>
                <a:spcPct val="90000"/>
              </a:lnSpc>
            </a:pPr>
            <a:r>
              <a:rPr lang="en-US" altLang="en-US" sz="1700" dirty="0">
                <a:latin typeface="+mn-lt"/>
              </a:rPr>
              <a:t>Give a 1-week window for all teams to complete and submit their 3 consecutive online games for scoring.</a:t>
            </a:r>
          </a:p>
          <a:p>
            <a:pPr>
              <a:lnSpc>
                <a:spcPct val="90000"/>
              </a:lnSpc>
            </a:pPr>
            <a:r>
              <a:rPr lang="en-US" altLang="en-US" sz="1700" dirty="0">
                <a:latin typeface="+mn-lt"/>
              </a:rPr>
              <a:t>Coordinate with other credit unions within your Chapter if you plan to do a Chapter Championship. </a:t>
            </a:r>
          </a:p>
        </p:txBody>
      </p:sp>
      <p:pic>
        <p:nvPicPr>
          <p:cNvPr id="3" name="Picture 2" descr="A group of people standing in a room&#10;&#10;Description automatically generated">
            <a:extLst>
              <a:ext uri="{FF2B5EF4-FFF2-40B4-BE49-F238E27FC236}">
                <a16:creationId xmlns:a16="http://schemas.microsoft.com/office/drawing/2014/main" id="{BD018AC5-2310-4E6A-B579-0F03DFA25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4524"/>
          <a:stretch/>
        </p:blipFill>
        <p:spPr>
          <a:xfrm>
            <a:off x="6514894" y="3810000"/>
            <a:ext cx="2276302" cy="23622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AC9B544-E814-4B7A-99C8-D64299E9C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537" y="1436688"/>
            <a:ext cx="2631016" cy="1973262"/>
          </a:xfrm>
          <a:prstGeom prst="rect">
            <a:avLst/>
          </a:prstGeom>
          <a:ln>
            <a:noFill/>
          </a:ln>
          <a:effectLst>
            <a:outerShdw blurRad="292100" dist="139700" dir="2700000" algn="tl" rotWithShape="0">
              <a:srgbClr val="333333">
                <a:alpha val="65000"/>
              </a:srgbClr>
            </a:outerShdw>
          </a:effectLst>
        </p:spPr>
      </p:pic>
      <p:pic>
        <p:nvPicPr>
          <p:cNvPr id="7" name="Picture 6" descr="A person standing in front of a group of people posing for the camera&#10;&#10;Description automatically generated">
            <a:extLst>
              <a:ext uri="{FF2B5EF4-FFF2-40B4-BE49-F238E27FC236}">
                <a16:creationId xmlns:a16="http://schemas.microsoft.com/office/drawing/2014/main" id="{8DA835BC-0C56-46D2-85CD-B733898E2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457" y="4177507"/>
            <a:ext cx="2438655" cy="1905000"/>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person, holding, woman, man&#10;&#10;Description automatically generated">
            <a:extLst>
              <a:ext uri="{FF2B5EF4-FFF2-40B4-BE49-F238E27FC236}">
                <a16:creationId xmlns:a16="http://schemas.microsoft.com/office/drawing/2014/main" id="{C5083726-5871-4985-93E3-DD1981FCD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75330" y="1482471"/>
            <a:ext cx="2715758" cy="2036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46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9A90-F177-4901-8E98-0F3F77888E84}"/>
              </a:ext>
            </a:extLst>
          </p:cNvPr>
          <p:cNvSpPr>
            <a:spLocks noGrp="1"/>
          </p:cNvSpPr>
          <p:nvPr>
            <p:ph type="title"/>
          </p:nvPr>
        </p:nvSpPr>
        <p:spPr/>
        <p:txBody>
          <a:bodyPr/>
          <a:lstStyle/>
          <a:p>
            <a:r>
              <a:rPr lang="en-US" dirty="0"/>
              <a:t>2020 SECUF Tournament Winners</a:t>
            </a:r>
          </a:p>
        </p:txBody>
      </p:sp>
      <p:sp>
        <p:nvSpPr>
          <p:cNvPr id="3" name="Content Placeholder 2">
            <a:extLst>
              <a:ext uri="{FF2B5EF4-FFF2-40B4-BE49-F238E27FC236}">
                <a16:creationId xmlns:a16="http://schemas.microsoft.com/office/drawing/2014/main" id="{FE155068-D517-468E-BFF9-2994424EC0B1}"/>
              </a:ext>
            </a:extLst>
          </p:cNvPr>
          <p:cNvSpPr>
            <a:spLocks noGrp="1"/>
          </p:cNvSpPr>
          <p:nvPr>
            <p:ph sz="half" idx="1"/>
          </p:nvPr>
        </p:nvSpPr>
        <p:spPr>
          <a:xfrm>
            <a:off x="342900" y="1295400"/>
            <a:ext cx="8458200" cy="4191000"/>
          </a:xfrm>
        </p:spPr>
        <p:txBody>
          <a:bodyPr/>
          <a:lstStyle/>
          <a:p>
            <a:pPr marL="0" indent="0">
              <a:buNone/>
            </a:pPr>
            <a:r>
              <a:rPr lang="en-US" sz="1800" dirty="0"/>
              <a:t>2020 was the 4</a:t>
            </a:r>
            <a:r>
              <a:rPr lang="en-US" sz="1800" baseline="30000" dirty="0"/>
              <a:t>th</a:t>
            </a:r>
            <a:r>
              <a:rPr lang="en-US" sz="1800" dirty="0"/>
              <a:t> and last year that we held a League-wide Championship competition. Thank you to all participating credit unions, students, teachers and to Corporate America Federal Credit Union for making these tournaments possible! </a:t>
            </a:r>
          </a:p>
          <a:p>
            <a:endParaRPr lang="en-US" sz="1800" dirty="0"/>
          </a:p>
          <a:p>
            <a:pPr marL="0" indent="0">
              <a:buNone/>
            </a:pPr>
            <a:r>
              <a:rPr lang="en-US" sz="1800" dirty="0"/>
              <a:t>During a time when students were losing out on the last semester of in-person school, prom, graduation events, sports and social interaction, the Southeastern Credit Union Foundation found a way to keep two of our main financial education events alive. The Financial Fitness Tournament, where credit unions can work with teams of high school students to educate them on various financial topics and then motivate them to compete against other teams all across the states of Florida, Alabama and Georgia in a head to head trivia style competition, was altered to become an individual competition. Students were sent a link that contained the study material and online game. Each student then competed online in May and earned an overall “financial fitness score” based on various criteria. Out of 41 students finishing out the season, representing 13 Chapters, our 2020 winners were as follows:</a:t>
            </a:r>
          </a:p>
          <a:p>
            <a:endParaRPr lang="en-US" sz="1800" dirty="0"/>
          </a:p>
          <a:p>
            <a:pPr marL="0"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331039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4135-82E6-466C-998F-4F5C1C361578}"/>
              </a:ext>
            </a:extLst>
          </p:cNvPr>
          <p:cNvSpPr>
            <a:spLocks noGrp="1"/>
          </p:cNvSpPr>
          <p:nvPr>
            <p:ph type="title"/>
          </p:nvPr>
        </p:nvSpPr>
        <p:spPr>
          <a:xfrm>
            <a:off x="457200" y="274638"/>
            <a:ext cx="8229600" cy="1143000"/>
          </a:xfrm>
        </p:spPr>
        <p:txBody>
          <a:bodyPr wrap="square" anchor="ctr">
            <a:normAutofit/>
          </a:bodyPr>
          <a:lstStyle/>
          <a:p>
            <a:r>
              <a:rPr lang="en-US" dirty="0"/>
              <a:t>Coming in 3</a:t>
            </a:r>
            <a:r>
              <a:rPr lang="en-US" baseline="30000" dirty="0"/>
              <a:t>rd</a:t>
            </a:r>
            <a:r>
              <a:rPr lang="en-US" dirty="0"/>
              <a:t> Place…</a:t>
            </a:r>
          </a:p>
        </p:txBody>
      </p:sp>
      <p:sp>
        <p:nvSpPr>
          <p:cNvPr id="3" name="Content Placeholder 2">
            <a:extLst>
              <a:ext uri="{FF2B5EF4-FFF2-40B4-BE49-F238E27FC236}">
                <a16:creationId xmlns:a16="http://schemas.microsoft.com/office/drawing/2014/main" id="{A8581B22-7D1D-463F-9C84-1CD0E6A841A8}"/>
              </a:ext>
            </a:extLst>
          </p:cNvPr>
          <p:cNvSpPr>
            <a:spLocks noGrp="1"/>
          </p:cNvSpPr>
          <p:nvPr>
            <p:ph sz="half" idx="1"/>
          </p:nvPr>
        </p:nvSpPr>
        <p:spPr>
          <a:xfrm>
            <a:off x="457200" y="1600200"/>
            <a:ext cx="4038600" cy="4191000"/>
          </a:xfrm>
        </p:spPr>
        <p:txBody>
          <a:bodyPr wrap="square" anchor="t">
            <a:normAutofit lnSpcReduction="10000"/>
          </a:bodyPr>
          <a:lstStyle/>
          <a:p>
            <a:pPr>
              <a:lnSpc>
                <a:spcPct val="90000"/>
              </a:lnSpc>
            </a:pPr>
            <a:r>
              <a:rPr lang="en-US" sz="2800" b="1" dirty="0">
                <a:solidFill>
                  <a:srgbClr val="C00000"/>
                </a:solidFill>
              </a:rPr>
              <a:t>Ashley Pond</a:t>
            </a:r>
          </a:p>
          <a:p>
            <a:pPr>
              <a:lnSpc>
                <a:spcPct val="90000"/>
              </a:lnSpc>
            </a:pPr>
            <a:r>
              <a:rPr lang="en-US" dirty="0"/>
              <a:t>Key West, FL</a:t>
            </a:r>
          </a:p>
          <a:p>
            <a:pPr>
              <a:lnSpc>
                <a:spcPct val="90000"/>
              </a:lnSpc>
            </a:pPr>
            <a:r>
              <a:rPr lang="en-US" dirty="0"/>
              <a:t>Keys FCU</a:t>
            </a:r>
          </a:p>
          <a:p>
            <a:pPr>
              <a:lnSpc>
                <a:spcPct val="90000"/>
              </a:lnSpc>
            </a:pPr>
            <a:endParaRPr lang="en-US" dirty="0"/>
          </a:p>
          <a:p>
            <a:pPr>
              <a:lnSpc>
                <a:spcPct val="90000"/>
              </a:lnSpc>
            </a:pPr>
            <a:r>
              <a:rPr lang="en-US" sz="2800" b="1" dirty="0">
                <a:solidFill>
                  <a:srgbClr val="C00000"/>
                </a:solidFill>
              </a:rPr>
              <a:t>Lauren </a:t>
            </a:r>
            <a:r>
              <a:rPr lang="en-US" sz="2800" b="1" dirty="0" err="1">
                <a:solidFill>
                  <a:srgbClr val="C00000"/>
                </a:solidFill>
              </a:rPr>
              <a:t>Hanvey</a:t>
            </a:r>
            <a:endParaRPr lang="en-US" sz="2800" b="1" dirty="0">
              <a:solidFill>
                <a:srgbClr val="C00000"/>
              </a:solidFill>
            </a:endParaRPr>
          </a:p>
          <a:p>
            <a:pPr>
              <a:lnSpc>
                <a:spcPct val="90000"/>
              </a:lnSpc>
            </a:pPr>
            <a:r>
              <a:rPr lang="en-US" dirty="0"/>
              <a:t>Gadsden, AL</a:t>
            </a:r>
          </a:p>
          <a:p>
            <a:pPr>
              <a:lnSpc>
                <a:spcPct val="90000"/>
              </a:lnSpc>
            </a:pPr>
            <a:r>
              <a:rPr lang="en-US" dirty="0"/>
              <a:t>Family Savings CU</a:t>
            </a:r>
          </a:p>
          <a:p>
            <a:pPr>
              <a:lnSpc>
                <a:spcPct val="90000"/>
              </a:lnSpc>
            </a:pPr>
            <a:endParaRPr lang="en-US" dirty="0"/>
          </a:p>
          <a:p>
            <a:pPr>
              <a:lnSpc>
                <a:spcPct val="90000"/>
              </a:lnSpc>
            </a:pPr>
            <a:r>
              <a:rPr lang="en-US" sz="2800" b="1" dirty="0">
                <a:solidFill>
                  <a:srgbClr val="C00000"/>
                </a:solidFill>
              </a:rPr>
              <a:t>Michael </a:t>
            </a:r>
            <a:r>
              <a:rPr lang="en-US" sz="2800" b="1" dirty="0" err="1">
                <a:solidFill>
                  <a:srgbClr val="C00000"/>
                </a:solidFill>
              </a:rPr>
              <a:t>Osmer</a:t>
            </a:r>
            <a:endParaRPr lang="en-US" sz="2800" b="1" dirty="0">
              <a:solidFill>
                <a:srgbClr val="C00000"/>
              </a:solidFill>
            </a:endParaRPr>
          </a:p>
          <a:p>
            <a:pPr>
              <a:lnSpc>
                <a:spcPct val="90000"/>
              </a:lnSpc>
            </a:pPr>
            <a:r>
              <a:rPr lang="en-US" dirty="0"/>
              <a:t>Mobile, AL</a:t>
            </a:r>
          </a:p>
          <a:p>
            <a:pPr>
              <a:lnSpc>
                <a:spcPct val="90000"/>
              </a:lnSpc>
            </a:pPr>
            <a:r>
              <a:rPr lang="en-US" dirty="0" err="1"/>
              <a:t>Naheola</a:t>
            </a:r>
            <a:r>
              <a:rPr lang="en-US" dirty="0"/>
              <a:t> CU</a:t>
            </a:r>
          </a:p>
        </p:txBody>
      </p:sp>
    </p:spTree>
    <p:extLst>
      <p:ext uri="{BB962C8B-B14F-4D97-AF65-F5344CB8AC3E}">
        <p14:creationId xmlns:p14="http://schemas.microsoft.com/office/powerpoint/2010/main" val="40582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4135-82E6-466C-998F-4F5C1C361578}"/>
              </a:ext>
            </a:extLst>
          </p:cNvPr>
          <p:cNvSpPr>
            <a:spLocks noGrp="1"/>
          </p:cNvSpPr>
          <p:nvPr>
            <p:ph type="title"/>
          </p:nvPr>
        </p:nvSpPr>
        <p:spPr>
          <a:xfrm>
            <a:off x="457200" y="274638"/>
            <a:ext cx="8229600" cy="1143000"/>
          </a:xfrm>
        </p:spPr>
        <p:txBody>
          <a:bodyPr wrap="square" anchor="ctr">
            <a:normAutofit/>
          </a:bodyPr>
          <a:lstStyle/>
          <a:p>
            <a:r>
              <a:rPr lang="en-US" dirty="0"/>
              <a:t>Coming in 2</a:t>
            </a:r>
            <a:r>
              <a:rPr lang="en-US" baseline="30000" dirty="0"/>
              <a:t>nd</a:t>
            </a:r>
            <a:r>
              <a:rPr lang="en-US" dirty="0"/>
              <a:t> Place…</a:t>
            </a:r>
          </a:p>
        </p:txBody>
      </p:sp>
      <p:sp>
        <p:nvSpPr>
          <p:cNvPr id="3" name="Content Placeholder 2">
            <a:extLst>
              <a:ext uri="{FF2B5EF4-FFF2-40B4-BE49-F238E27FC236}">
                <a16:creationId xmlns:a16="http://schemas.microsoft.com/office/drawing/2014/main" id="{A8581B22-7D1D-463F-9C84-1CD0E6A841A8}"/>
              </a:ext>
            </a:extLst>
          </p:cNvPr>
          <p:cNvSpPr>
            <a:spLocks noGrp="1"/>
          </p:cNvSpPr>
          <p:nvPr>
            <p:ph sz="half" idx="1"/>
          </p:nvPr>
        </p:nvSpPr>
        <p:spPr>
          <a:xfrm>
            <a:off x="457200" y="1600200"/>
            <a:ext cx="4038600" cy="4191000"/>
          </a:xfrm>
        </p:spPr>
        <p:txBody>
          <a:bodyPr wrap="square" anchor="t">
            <a:normAutofit lnSpcReduction="10000"/>
          </a:bodyPr>
          <a:lstStyle/>
          <a:p>
            <a:pPr>
              <a:lnSpc>
                <a:spcPct val="90000"/>
              </a:lnSpc>
            </a:pPr>
            <a:r>
              <a:rPr lang="en-US" sz="2800" b="1" dirty="0">
                <a:solidFill>
                  <a:srgbClr val="00B050"/>
                </a:solidFill>
              </a:rPr>
              <a:t>Heidy Gonzalez</a:t>
            </a:r>
          </a:p>
          <a:p>
            <a:pPr>
              <a:lnSpc>
                <a:spcPct val="90000"/>
              </a:lnSpc>
            </a:pPr>
            <a:r>
              <a:rPr lang="en-US" dirty="0"/>
              <a:t>Hollywood, FL</a:t>
            </a:r>
          </a:p>
          <a:p>
            <a:pPr>
              <a:lnSpc>
                <a:spcPct val="90000"/>
              </a:lnSpc>
            </a:pPr>
            <a:r>
              <a:rPr lang="en-US" dirty="0"/>
              <a:t>SUN CU</a:t>
            </a:r>
          </a:p>
          <a:p>
            <a:pPr>
              <a:lnSpc>
                <a:spcPct val="90000"/>
              </a:lnSpc>
            </a:pPr>
            <a:endParaRPr lang="en-US" dirty="0"/>
          </a:p>
          <a:p>
            <a:pPr>
              <a:lnSpc>
                <a:spcPct val="90000"/>
              </a:lnSpc>
            </a:pPr>
            <a:r>
              <a:rPr lang="en-US" sz="2800" b="1" dirty="0" err="1">
                <a:solidFill>
                  <a:srgbClr val="00B050"/>
                </a:solidFill>
              </a:rPr>
              <a:t>Micayla</a:t>
            </a:r>
            <a:r>
              <a:rPr lang="en-US" sz="2800" b="1" dirty="0">
                <a:solidFill>
                  <a:srgbClr val="00B050"/>
                </a:solidFill>
              </a:rPr>
              <a:t> Holland</a:t>
            </a:r>
          </a:p>
          <a:p>
            <a:pPr>
              <a:lnSpc>
                <a:spcPct val="90000"/>
              </a:lnSpc>
            </a:pPr>
            <a:r>
              <a:rPr lang="en-US" dirty="0"/>
              <a:t>Gadsden, AL</a:t>
            </a:r>
          </a:p>
          <a:p>
            <a:pPr>
              <a:lnSpc>
                <a:spcPct val="90000"/>
              </a:lnSpc>
            </a:pPr>
            <a:r>
              <a:rPr lang="en-US" dirty="0"/>
              <a:t>Family Savings CU</a:t>
            </a:r>
          </a:p>
          <a:p>
            <a:pPr>
              <a:lnSpc>
                <a:spcPct val="90000"/>
              </a:lnSpc>
            </a:pPr>
            <a:endParaRPr lang="en-US" dirty="0"/>
          </a:p>
          <a:p>
            <a:pPr>
              <a:lnSpc>
                <a:spcPct val="90000"/>
              </a:lnSpc>
            </a:pPr>
            <a:r>
              <a:rPr lang="en-US" sz="2800" b="1" dirty="0" err="1">
                <a:solidFill>
                  <a:srgbClr val="00B050"/>
                </a:solidFill>
              </a:rPr>
              <a:t>Vaneeza</a:t>
            </a:r>
            <a:r>
              <a:rPr lang="en-US" sz="2800" b="1" dirty="0">
                <a:solidFill>
                  <a:srgbClr val="00B050"/>
                </a:solidFill>
              </a:rPr>
              <a:t> </a:t>
            </a:r>
            <a:r>
              <a:rPr lang="en-US" sz="2800" b="1" dirty="0" err="1">
                <a:solidFill>
                  <a:srgbClr val="00B050"/>
                </a:solidFill>
              </a:rPr>
              <a:t>Rupani</a:t>
            </a:r>
            <a:endParaRPr lang="en-US" sz="2800" b="1" dirty="0">
              <a:solidFill>
                <a:srgbClr val="00B050"/>
              </a:solidFill>
            </a:endParaRPr>
          </a:p>
          <a:p>
            <a:pPr>
              <a:lnSpc>
                <a:spcPct val="90000"/>
              </a:lnSpc>
            </a:pPr>
            <a:r>
              <a:rPr lang="en-US" dirty="0"/>
              <a:t>Tuscaloosa, AL</a:t>
            </a:r>
          </a:p>
          <a:p>
            <a:pPr>
              <a:lnSpc>
                <a:spcPct val="90000"/>
              </a:lnSpc>
            </a:pPr>
            <a:r>
              <a:rPr lang="en-US" dirty="0"/>
              <a:t>Alabama One CU</a:t>
            </a:r>
          </a:p>
        </p:txBody>
      </p:sp>
    </p:spTree>
    <p:extLst>
      <p:ext uri="{BB962C8B-B14F-4D97-AF65-F5344CB8AC3E}">
        <p14:creationId xmlns:p14="http://schemas.microsoft.com/office/powerpoint/2010/main" val="3154082551"/>
      </p:ext>
    </p:extLst>
  </p:cSld>
  <p:clrMapOvr>
    <a:masterClrMapping/>
  </p:clrMapOvr>
</p:sld>
</file>

<file path=ppt/theme/theme1.xml><?xml version="1.0" encoding="utf-8"?>
<a:theme xmlns:a="http://schemas.openxmlformats.org/drawingml/2006/main" name="Foundation PowerPoint 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840</Words>
  <Application>Microsoft Office PowerPoint</Application>
  <PresentationFormat>On-screen Show (4:3)</PresentationFormat>
  <Paragraphs>95</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Foundation PowerPoint Presentation</vt:lpstr>
      <vt:lpstr>Custom Design</vt:lpstr>
      <vt:lpstr>Financial Fitness Tournament</vt:lpstr>
      <vt:lpstr>2020 Participating Credit Unions</vt:lpstr>
      <vt:lpstr>Why do Credit Unions Care?</vt:lpstr>
      <vt:lpstr>Not-So-Shocking Stats</vt:lpstr>
      <vt:lpstr>Take the Field for Financial Education!</vt:lpstr>
      <vt:lpstr>Get Ready to Rumble!</vt:lpstr>
      <vt:lpstr>2020 SECUF Tournament Winners</vt:lpstr>
      <vt:lpstr>Coming in 3rd Place…</vt:lpstr>
      <vt:lpstr>Coming in 2nd Place…</vt:lpstr>
      <vt:lpstr>And now for your 1st Place 2020 Financial Fitness Tournament Champions…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Lewis</dc:creator>
  <cp:lastModifiedBy>Juli Lewis</cp:lastModifiedBy>
  <cp:revision>11</cp:revision>
  <dcterms:created xsi:type="dcterms:W3CDTF">2020-05-14T17:31:02Z</dcterms:created>
  <dcterms:modified xsi:type="dcterms:W3CDTF">2020-11-30T19:39:39Z</dcterms:modified>
</cp:coreProperties>
</file>